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AB2F9D-DF90-4865-9F28-4A9A316EE1D9}" v="49" dt="2024-04-07T19:26:42.4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28808-26D1-4F4B-96F4-F3082078D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008" y="1122362"/>
            <a:ext cx="8816632" cy="357155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E0C639-B0CD-4365-98A9-C1E5FF6CF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008" y="5521960"/>
            <a:ext cx="8816632" cy="944879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80C52-E6BB-4B27-B5D8-2D33B2497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7C649-4A0C-4EF2-8FC1-2BCF0BF9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E03F2-D0FE-49BB-8AEC-E99C4DB2D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4A7CC8F-56A6-423D-B67A-8BA89D3EC911}"/>
              </a:ext>
            </a:extLst>
          </p:cNvPr>
          <p:cNvCxnSpPr>
            <a:cxnSpLocks/>
          </p:cNvCxnSpPr>
          <p:nvPr/>
        </p:nvCxnSpPr>
        <p:spPr>
          <a:xfrm flipH="1">
            <a:off x="4" y="5143500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648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56D52-667C-4E67-9038-A0BDFD8CC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3E72AC-0272-475A-BD25-2AB7AC1DE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FBFF2-9ECB-4CDD-87FA-9DD1F87BF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C12B3-DAF5-4BA7-A3A6-D0284716D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171AE-4A11-4035-A072-9AC4053FF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75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A52E95-2F50-48D3-B00E-4C259644E7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50174" y="838199"/>
            <a:ext cx="2303626" cy="5338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17C9B-4E02-49C8-B6DF-65ED3C9903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38199"/>
            <a:ext cx="7734300" cy="5338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CA10C-AC31-4D80-B78F-08E48CDCB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AB5B7-F312-4BC9-A5D3-72E065D1B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2E489-5442-4698-B6E3-3421A97C2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1F3A7E1-F157-4338-B7F7-9C0A2D60B7FF}"/>
              </a:ext>
            </a:extLst>
          </p:cNvPr>
          <p:cNvCxnSpPr>
            <a:cxnSpLocks/>
          </p:cNvCxnSpPr>
          <p:nvPr/>
        </p:nvCxnSpPr>
        <p:spPr>
          <a:xfrm>
            <a:off x="8811337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576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05B5E-C545-4763-BA47-4C2C0FCA5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263F8-8E34-4910-BF7A-F1C5A9968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E74E5-D20D-4AB7-8D98-F336CE0EC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D23AA-8F22-4B09-8FAA-CD16E5D66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8A028-A0C8-45E7-915E-B83FF59C9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06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9F01F-198D-4AAD-B4FB-AD3B44981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8200"/>
            <a:ext cx="9438640" cy="4114800"/>
          </a:xfrm>
        </p:spPr>
        <p:txBody>
          <a:bodyPr anchor="t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0BCC2B-311B-4FB6-B3A5-26F68055A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5217160"/>
            <a:ext cx="9438640" cy="802640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CB73D-2D6B-4FA6-89A4-DCC89F80E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0C188-FF43-44C1-A005-679168D5F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D1188-DA27-47B2-8176-31193EEC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533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B5A25-7E99-42A8-8D6D-648EFE203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01DC-62B7-42BD-A941-D34E92719C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79"/>
            <a:ext cx="5181600" cy="4165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65C5C1-4FD4-4958-99A0-BDADECA33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11679"/>
            <a:ext cx="5181600" cy="4165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D1B234-5D54-44E5-B41D-B205AAF50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67BCDB-6B96-45D6-B5E9-823A96EBD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239C5F-F16F-4AFD-98D1-FA3BB96AF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964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44C1F-0040-4BBF-81A6-FD2E3063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7978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894A7-1DA1-44C1-8ED0-716279430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824035"/>
            <a:ext cx="4997132" cy="681040"/>
          </a:xfrm>
        </p:spPr>
        <p:txBody>
          <a:bodyPr anchor="b"/>
          <a:lstStyle>
            <a:lvl1pPr marL="0" indent="0">
              <a:buNone/>
              <a:defRPr sz="2400" b="1" i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9AB945-31E2-4B60-9076-CBB8F8594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99713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71B3EA-2E84-4B8B-A104-81BD577424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55080" y="1824035"/>
            <a:ext cx="5000308" cy="681040"/>
          </a:xfrm>
        </p:spPr>
        <p:txBody>
          <a:bodyPr anchor="b"/>
          <a:lstStyle>
            <a:lvl1pPr marL="0" indent="0">
              <a:buNone/>
              <a:defRPr sz="2400" b="1" i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511AB8-302C-476E-B80A-AA739911E3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55080" y="2505075"/>
            <a:ext cx="500030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B47C29-FE34-4E6E-9921-78C54673A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F6B420-A9CE-4BB6-A653-5C3ABC7D6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1DF8FE-1179-4798-B16D-AF1DFA266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498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66F1A-0A68-4048-808F-CD7A9F3B0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9592"/>
            <a:ext cx="10515600" cy="1573223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ACB3E6-5365-48F5-8D2A-0B002BA35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7D8EE9-4D97-4B2F-8D38-41CB9EE77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2C5952-0A27-4FAB-A3FD-120037876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28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D08427-909D-4679-9192-BC99557A7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8E39A6-1E09-42B5-85B4-7E8B5AB2A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38940-01DD-4C97-8649-E01C3B0ED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2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93B3D-D568-40B4-A73A-1C8EA9ABB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691818" cy="1701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86EB3-917A-43B7-85BB-D00B5D2F0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4798" y="987425"/>
            <a:ext cx="5840589" cy="50323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7AC029-3BC1-4637-A7F9-BC786DC26A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372360"/>
            <a:ext cx="3691817" cy="349662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90B948-89C5-4AC5-B7A0-17136F5C5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6C8C5-652F-46CB-BD26-E262B057F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FB50CB-E91F-4B71-81F0-800F2B51A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B69B885-FDB8-4C62-A285-A0CDC49A6B0C}"/>
              </a:ext>
            </a:extLst>
          </p:cNvPr>
          <p:cNvCxnSpPr>
            <a:cxnSpLocks/>
          </p:cNvCxnSpPr>
          <p:nvPr/>
        </p:nvCxnSpPr>
        <p:spPr>
          <a:xfrm>
            <a:off x="50232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602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F941E-6445-4840-81AE-104EF7A4F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696652" cy="1701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F8B866-E32B-4AE7-AEF3-6974AE3288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86120" y="838200"/>
            <a:ext cx="5603238" cy="51815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2ABB7A-E157-499A-B224-C2313181F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367280"/>
            <a:ext cx="3696652" cy="35017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77283-E2B8-405E-BB6E-9F121140E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21F05-EB94-417F-B19B-96FF3D9EC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B7C3C7-B6DB-4064-8E66-9FB770C88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1E233FA-220A-423F-907E-5F81526A28A0}"/>
              </a:ext>
            </a:extLst>
          </p:cNvPr>
          <p:cNvCxnSpPr>
            <a:cxnSpLocks/>
          </p:cNvCxnSpPr>
          <p:nvPr/>
        </p:nvCxnSpPr>
        <p:spPr>
          <a:xfrm>
            <a:off x="50232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713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476A66-BE83-43F9-A28B-02DF7879A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4990"/>
            <a:ext cx="10515600" cy="11168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D76E94-F276-4F0F-8DD9-B1F8A3198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61469"/>
            <a:ext cx="10515600" cy="411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D964E-3A2E-4DB9-B96A-EDE144A47B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25981" y="4687095"/>
            <a:ext cx="270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6CCBF3A-D7FB-4B97-8FD5-6FFB20CB1E84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CB382-EE11-430D-941A-DB76EEB7F2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131161" y="1592957"/>
            <a:ext cx="2973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562FE-ACD1-43F2-A3DE-5B11E10B7E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2296" y="6356350"/>
            <a:ext cx="5746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EB34A3B-1FD5-48FF-9982-1E64C864C01D}"/>
              </a:ext>
            </a:extLst>
          </p:cNvPr>
          <p:cNvCxnSpPr>
            <a:cxnSpLocks/>
          </p:cNvCxnSpPr>
          <p:nvPr/>
        </p:nvCxnSpPr>
        <p:spPr>
          <a:xfrm flipH="1">
            <a:off x="4" y="1824111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510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16" r:id="rId6"/>
    <p:sldLayoutId id="2147483712" r:id="rId7"/>
    <p:sldLayoutId id="2147483713" r:id="rId8"/>
    <p:sldLayoutId id="2147483714" r:id="rId9"/>
    <p:sldLayoutId id="2147483715" r:id="rId10"/>
    <p:sldLayoutId id="21474837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Goudy Old Style" panose="02020502050305020303" pitchFamily="18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Goudy Old Style" panose="02020502050305020303" pitchFamily="18" charset="0"/>
        <a:buChar char="–"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makademia.hu/mobil-munkassag/-/record/MMA22077" TargetMode="External"/><Relationship Id="rId2" Type="http://schemas.openxmlformats.org/officeDocument/2006/relationships/hyperlink" Target="https://szinhaz.net/wp-content/uploads/pdf/1975_07.pdf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nemzetiszinhaz.hu/muvesz/sinkovits-imre/munkassaga" TargetMode="External"/><Relationship Id="rId4" Type="http://schemas.openxmlformats.org/officeDocument/2006/relationships/hyperlink" Target="https://magyarnemzet.hu/kultura/2021/09/sinkovits-imre-eletenek-utolso-estejen-is-jatszott-a-nemzeti-szinhazba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2418C814-BD12-428C-ACCD-665925F95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A7489C5B-8DA3-D8F0-3427-2ACE1220C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39675" y="1513840"/>
            <a:ext cx="5011201" cy="3099473"/>
          </a:xfrm>
        </p:spPr>
        <p:txBody>
          <a:bodyPr>
            <a:normAutofit/>
          </a:bodyPr>
          <a:lstStyle/>
          <a:p>
            <a:r>
              <a:rPr lang="hu-HU"/>
              <a:t>Sinkovits Imre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34B9B768-CB22-A946-2C10-08186992CE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39676" y="4957900"/>
            <a:ext cx="5011192" cy="1208554"/>
          </a:xfrm>
        </p:spPr>
        <p:txBody>
          <a:bodyPr anchor="t">
            <a:normAutofit/>
          </a:bodyPr>
          <a:lstStyle/>
          <a:p>
            <a:r>
              <a:rPr lang="hu-HU"/>
              <a:t>1928 - 2001</a:t>
            </a:r>
          </a:p>
        </p:txBody>
      </p:sp>
      <p:pic>
        <p:nvPicPr>
          <p:cNvPr id="5" name="Kép 4" descr="A képen Emberi arc, portré, személy, ránc látható&#10;&#10;Automatikusan generált leírás">
            <a:extLst>
              <a:ext uri="{FF2B5EF4-FFF2-40B4-BE49-F238E27FC236}">
                <a16:creationId xmlns:a16="http://schemas.microsoft.com/office/drawing/2014/main" id="{13948303-00A0-7DD5-D180-3E23974B3A1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" r="-1" b="13582"/>
          <a:stretch/>
        </p:blipFill>
        <p:spPr>
          <a:xfrm>
            <a:off x="838201" y="1479976"/>
            <a:ext cx="3356664" cy="3898047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C2FFC94-1F80-402F-B7DE-3E407ADB1E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60487" y="0"/>
            <a:ext cx="0" cy="68580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églalap 5">
            <a:extLst>
              <a:ext uri="{FF2B5EF4-FFF2-40B4-BE49-F238E27FC236}">
                <a16:creationId xmlns:a16="http://schemas.microsoft.com/office/drawing/2014/main" id="{8C5B3AD9-B320-6280-2902-78D61C42CF5D}"/>
              </a:ext>
            </a:extLst>
          </p:cNvPr>
          <p:cNvSpPr/>
          <p:nvPr/>
        </p:nvSpPr>
        <p:spPr>
          <a:xfrm>
            <a:off x="9231084" y="3868"/>
            <a:ext cx="2960912" cy="1524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93B0BFCD-1D1D-61F7-D606-D5A19B29D90D}"/>
              </a:ext>
            </a:extLst>
          </p:cNvPr>
          <p:cNvSpPr/>
          <p:nvPr/>
        </p:nvSpPr>
        <p:spPr>
          <a:xfrm rot="5400000">
            <a:off x="9733348" y="1043757"/>
            <a:ext cx="3204609" cy="171268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264475B0-1F82-8799-EFD0-B11845536E84}"/>
              </a:ext>
            </a:extLst>
          </p:cNvPr>
          <p:cNvSpPr/>
          <p:nvPr/>
        </p:nvSpPr>
        <p:spPr>
          <a:xfrm>
            <a:off x="8973292" y="5149182"/>
            <a:ext cx="3204609" cy="171268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6F4DA9A4-7983-6ED2-CC58-76EA810AE020}"/>
              </a:ext>
            </a:extLst>
          </p:cNvPr>
          <p:cNvSpPr/>
          <p:nvPr/>
        </p:nvSpPr>
        <p:spPr>
          <a:xfrm rot="5400000">
            <a:off x="7145788" y="4787838"/>
            <a:ext cx="2960912" cy="1524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FAAFE787-41E7-B1A2-6DA7-E03DDB2A8AB6}"/>
              </a:ext>
            </a:extLst>
          </p:cNvPr>
          <p:cNvSpPr txBox="1"/>
          <p:nvPr/>
        </p:nvSpPr>
        <p:spPr>
          <a:xfrm>
            <a:off x="145143" y="6166454"/>
            <a:ext cx="4775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Készítette: Avokádós Pipik (Ambrus Barnabás,                        </a:t>
            </a:r>
            <a:r>
              <a:rPr lang="hu-HU" dirty="0" err="1"/>
              <a:t>Dangel</a:t>
            </a:r>
            <a:r>
              <a:rPr lang="hu-HU" dirty="0"/>
              <a:t> Farkas, Pintér Nóra, Szőke Maja)</a:t>
            </a:r>
          </a:p>
        </p:txBody>
      </p:sp>
    </p:spTree>
    <p:extLst>
      <p:ext uri="{BB962C8B-B14F-4D97-AF65-F5344CB8AC3E}">
        <p14:creationId xmlns:p14="http://schemas.microsoft.com/office/powerpoint/2010/main" val="338088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0">
            <a:extLst>
              <a:ext uri="{FF2B5EF4-FFF2-40B4-BE49-F238E27FC236}">
                <a16:creationId xmlns:a16="http://schemas.microsoft.com/office/drawing/2014/main" id="{E2854FB4-497A-4904-92CC-4C2786A1E1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426F1D99-A94A-B0A5-B825-73795EAF8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9"/>
            <a:ext cx="5158739" cy="81393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 err="1"/>
              <a:t>Életrajza</a:t>
            </a:r>
            <a:r>
              <a:rPr lang="en-US" sz="4400" dirty="0"/>
              <a:t> 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9EB44351-7DC9-3207-3600-ECCA7E250E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0605" y="1611919"/>
            <a:ext cx="5053928" cy="5028897"/>
          </a:xfrm>
        </p:spPr>
        <p:txBody>
          <a:bodyPr vert="horz" lIns="91440" tIns="45720" rIns="91440" bIns="45720" rtlCol="0">
            <a:noAutofit/>
          </a:bodyPr>
          <a:lstStyle/>
          <a:p>
            <a:pPr indent="-228600">
              <a:lnSpc>
                <a:spcPct val="100000"/>
              </a:lnSpc>
            </a:pPr>
            <a:r>
              <a:rPr lang="en-US" sz="2000" dirty="0" err="1"/>
              <a:t>Született</a:t>
            </a:r>
            <a:r>
              <a:rPr lang="en-US" sz="2000" dirty="0"/>
              <a:t>: 1928 </a:t>
            </a:r>
            <a:r>
              <a:rPr lang="en-US" sz="2000" dirty="0" err="1"/>
              <a:t>szeptember</a:t>
            </a:r>
            <a:r>
              <a:rPr lang="en-US" sz="2000" dirty="0"/>
              <a:t> 21</a:t>
            </a:r>
          </a:p>
          <a:p>
            <a:pPr indent="-228600">
              <a:lnSpc>
                <a:spcPct val="100000"/>
              </a:lnSpc>
            </a:pPr>
            <a:r>
              <a:rPr lang="en-US" sz="2000" dirty="0"/>
              <a:t>                </a:t>
            </a:r>
            <a:r>
              <a:rPr lang="en-US" sz="2000" dirty="0" err="1"/>
              <a:t>Kispest</a:t>
            </a:r>
            <a:r>
              <a:rPr lang="en-US" sz="2000" dirty="0"/>
              <a:t> </a:t>
            </a:r>
          </a:p>
          <a:p>
            <a:pPr indent="-228600">
              <a:lnSpc>
                <a:spcPct val="100000"/>
              </a:lnSpc>
            </a:pPr>
            <a:r>
              <a:rPr lang="en-US" sz="2000" dirty="0" err="1"/>
              <a:t>Iskolái</a:t>
            </a:r>
            <a:r>
              <a:rPr lang="en-US" sz="2000" dirty="0"/>
              <a:t>: </a:t>
            </a:r>
            <a:r>
              <a:rPr lang="en-US" sz="2000" dirty="0" err="1"/>
              <a:t>Árpád</a:t>
            </a:r>
            <a:r>
              <a:rPr lang="en-US" sz="2000" dirty="0"/>
              <a:t> </a:t>
            </a:r>
            <a:r>
              <a:rPr lang="en-US" sz="2000" dirty="0" err="1"/>
              <a:t>Gimnázium</a:t>
            </a:r>
            <a:endParaRPr lang="en-US" sz="2000" dirty="0"/>
          </a:p>
          <a:p>
            <a:pPr indent="-228600">
              <a:lnSpc>
                <a:spcPct val="100000"/>
              </a:lnSpc>
            </a:pPr>
            <a:r>
              <a:rPr lang="en-US" sz="2000" dirty="0"/>
              <a:t>            </a:t>
            </a:r>
            <a:r>
              <a:rPr lang="en-US" sz="2000" dirty="0" err="1"/>
              <a:t>Színház</a:t>
            </a:r>
            <a:r>
              <a:rPr lang="en-US" sz="2000" dirty="0"/>
              <a:t>- </a:t>
            </a:r>
            <a:r>
              <a:rPr lang="en-US" sz="2000" dirty="0" err="1"/>
              <a:t>és</a:t>
            </a:r>
            <a:r>
              <a:rPr lang="en-US" sz="2000" dirty="0"/>
              <a:t> </a:t>
            </a:r>
            <a:r>
              <a:rPr lang="en-US" sz="2000" dirty="0" err="1"/>
              <a:t>Filmművészeti</a:t>
            </a:r>
            <a:r>
              <a:rPr lang="en-US" sz="2000" dirty="0"/>
              <a:t> </a:t>
            </a:r>
            <a:r>
              <a:rPr lang="en-US" sz="2000" dirty="0" err="1"/>
              <a:t>Főiskola</a:t>
            </a:r>
            <a:endParaRPr lang="en-US" sz="2000" dirty="0"/>
          </a:p>
          <a:p>
            <a:pPr indent="-228600">
              <a:lnSpc>
                <a:spcPct val="100000"/>
              </a:lnSpc>
            </a:pPr>
            <a:r>
              <a:rPr lang="en-US" sz="2000" dirty="0" err="1"/>
              <a:t>Felesége</a:t>
            </a:r>
            <a:r>
              <a:rPr lang="en-US" sz="2000" dirty="0"/>
              <a:t>: </a:t>
            </a:r>
            <a:r>
              <a:rPr lang="en-US" sz="2000" dirty="0" err="1"/>
              <a:t>Gombos</a:t>
            </a:r>
            <a:r>
              <a:rPr lang="en-US" sz="2000" dirty="0"/>
              <a:t> Katalin</a:t>
            </a:r>
          </a:p>
          <a:p>
            <a:pPr indent="-228600">
              <a:lnSpc>
                <a:spcPct val="100000"/>
              </a:lnSpc>
            </a:pPr>
            <a:r>
              <a:rPr lang="en-US" sz="2000" dirty="0" err="1"/>
              <a:t>Gyermekei</a:t>
            </a:r>
            <a:r>
              <a:rPr lang="en-US" sz="2000" dirty="0"/>
              <a:t>: </a:t>
            </a:r>
            <a:r>
              <a:rPr lang="en-US" sz="2000" dirty="0" err="1"/>
              <a:t>Sinkovits-Vitay</a:t>
            </a:r>
            <a:r>
              <a:rPr lang="en-US" sz="2000" dirty="0"/>
              <a:t> </a:t>
            </a:r>
            <a:r>
              <a:rPr lang="en-US" sz="2000" dirty="0" err="1"/>
              <a:t>András</a:t>
            </a:r>
            <a:endParaRPr lang="en-US" sz="2000" dirty="0"/>
          </a:p>
          <a:p>
            <a:pPr indent="-228600">
              <a:lnSpc>
                <a:spcPct val="100000"/>
              </a:lnSpc>
            </a:pPr>
            <a:r>
              <a:rPr lang="en-US" sz="2000" dirty="0"/>
              <a:t>                   </a:t>
            </a:r>
            <a:r>
              <a:rPr lang="en-US" sz="2000" dirty="0" err="1"/>
              <a:t>Sinkovits</a:t>
            </a:r>
            <a:r>
              <a:rPr lang="en-US" sz="2000" dirty="0"/>
              <a:t> Mariann</a:t>
            </a:r>
          </a:p>
          <a:p>
            <a:pPr indent="-228600">
              <a:lnSpc>
                <a:spcPct val="100000"/>
              </a:lnSpc>
            </a:pPr>
            <a:r>
              <a:rPr lang="en-US" sz="2000" dirty="0" err="1"/>
              <a:t>Elhunyt</a:t>
            </a:r>
            <a:r>
              <a:rPr lang="en-US" sz="2000" dirty="0"/>
              <a:t>: 2001 </a:t>
            </a:r>
            <a:r>
              <a:rPr lang="en-US" sz="2000" dirty="0" err="1"/>
              <a:t>január</a:t>
            </a:r>
            <a:r>
              <a:rPr lang="en-US" sz="2000" dirty="0"/>
              <a:t> 18</a:t>
            </a:r>
          </a:p>
          <a:p>
            <a:pPr indent="-228600">
              <a:lnSpc>
                <a:spcPct val="100000"/>
              </a:lnSpc>
            </a:pPr>
            <a:r>
              <a:rPr lang="en-US" sz="2000" dirty="0"/>
              <a:t>               72 </a:t>
            </a:r>
            <a:r>
              <a:rPr lang="en-US" sz="2000" dirty="0" err="1"/>
              <a:t>évesen</a:t>
            </a:r>
            <a:endParaRPr lang="en-US" sz="2000" dirty="0"/>
          </a:p>
          <a:p>
            <a:pPr indent="-228600">
              <a:lnSpc>
                <a:spcPct val="100000"/>
              </a:lnSpc>
            </a:pPr>
            <a:r>
              <a:rPr lang="en-US" sz="2000" dirty="0"/>
              <a:t>               Budapest</a:t>
            </a:r>
          </a:p>
        </p:txBody>
      </p:sp>
      <p:cxnSp>
        <p:nvCxnSpPr>
          <p:cNvPr id="26" name="Straight Connector 22">
            <a:extLst>
              <a:ext uri="{FF2B5EF4-FFF2-40B4-BE49-F238E27FC236}">
                <a16:creationId xmlns:a16="http://schemas.microsoft.com/office/drawing/2014/main" id="{BF883E84-3640-43A5-9526-442521C03A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46543" y="0"/>
            <a:ext cx="0" cy="68580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Tartalom helye 5" descr="A képen Emberi arc, személy, ruházat, baba látható&#10;&#10;Automatikusan generált leírás">
            <a:extLst>
              <a:ext uri="{FF2B5EF4-FFF2-40B4-BE49-F238E27FC236}">
                <a16:creationId xmlns:a16="http://schemas.microsoft.com/office/drawing/2014/main" id="{3908618B-A19C-D76F-D5FC-C78B27E7F3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00"/>
          <a:stretch/>
        </p:blipFill>
        <p:spPr>
          <a:xfrm>
            <a:off x="8195804" y="1762916"/>
            <a:ext cx="3332167" cy="3332167"/>
          </a:xfrm>
          <a:prstGeom prst="rect">
            <a:avLst/>
          </a:prstGeom>
        </p:spPr>
      </p:pic>
      <p:sp>
        <p:nvSpPr>
          <p:cNvPr id="7" name="Téglalap 6">
            <a:extLst>
              <a:ext uri="{FF2B5EF4-FFF2-40B4-BE49-F238E27FC236}">
                <a16:creationId xmlns:a16="http://schemas.microsoft.com/office/drawing/2014/main" id="{282B002C-3BB7-90EE-F996-AF63E6A43CF3}"/>
              </a:ext>
            </a:extLst>
          </p:cNvPr>
          <p:cNvSpPr/>
          <p:nvPr/>
        </p:nvSpPr>
        <p:spPr>
          <a:xfrm rot="5400000">
            <a:off x="6574014" y="517493"/>
            <a:ext cx="1987090" cy="95210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4220B566-AC67-04B7-0979-10873E0C8059}"/>
              </a:ext>
            </a:extLst>
          </p:cNvPr>
          <p:cNvSpPr/>
          <p:nvPr/>
        </p:nvSpPr>
        <p:spPr>
          <a:xfrm>
            <a:off x="9652000" y="5592597"/>
            <a:ext cx="2540000" cy="126540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C9233D1B-2D8D-D62B-D4CC-E5F9D22305DB}"/>
              </a:ext>
            </a:extLst>
          </p:cNvPr>
          <p:cNvSpPr/>
          <p:nvPr/>
        </p:nvSpPr>
        <p:spPr>
          <a:xfrm rot="10800000">
            <a:off x="7405725" y="204984"/>
            <a:ext cx="1987093" cy="95210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BC37D90B-84C1-F256-758B-9F056A70E1C7}"/>
              </a:ext>
            </a:extLst>
          </p:cNvPr>
          <p:cNvSpPr/>
          <p:nvPr/>
        </p:nvSpPr>
        <p:spPr>
          <a:xfrm rot="5400000">
            <a:off x="10865624" y="5057257"/>
            <a:ext cx="1324693" cy="95210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79891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278A066-1167-CCD7-9C83-C678772B5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691818" cy="863600"/>
          </a:xfrm>
        </p:spPr>
        <p:txBody>
          <a:bodyPr/>
          <a:lstStyle/>
          <a:p>
            <a:r>
              <a:rPr lang="hu-HU" dirty="0"/>
              <a:t>Főbb szerepei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E9EF46BC-37C9-86C7-CF24-584D6E48D0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33674" y="2151379"/>
            <a:ext cx="3691818" cy="2246769"/>
          </a:xfrm>
        </p:spPr>
        <p:txBody>
          <a:bodyPr>
            <a:normAutofit/>
          </a:bodyPr>
          <a:lstStyle/>
          <a:p>
            <a:r>
              <a:rPr lang="hu-HU" dirty="0"/>
              <a:t>Színház: </a:t>
            </a:r>
          </a:p>
          <a:p>
            <a:r>
              <a:rPr lang="hu-HU" b="0" i="0" dirty="0">
                <a:effectLst/>
              </a:rPr>
              <a:t>Katona József: Bánk bán – Tiborc, Bánk bán</a:t>
            </a:r>
          </a:p>
          <a:p>
            <a:r>
              <a:rPr lang="hu-HU" b="0" i="0" dirty="0" err="1">
                <a:effectLst/>
              </a:rPr>
              <a:t>Madách</a:t>
            </a:r>
            <a:r>
              <a:rPr lang="hu-HU" b="0" i="0" dirty="0">
                <a:effectLst/>
              </a:rPr>
              <a:t> Imre: Az ember tragédiája – Ádám, Lucifer</a:t>
            </a:r>
          </a:p>
          <a:p>
            <a:r>
              <a:rPr lang="hu-HU" b="0" i="0" dirty="0">
                <a:effectLst/>
              </a:rPr>
              <a:t>Shakespeare: Macbeth – Macbeth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FB03C201-AEA0-3F86-B9E6-87A48A81BCAE}"/>
              </a:ext>
            </a:extLst>
          </p:cNvPr>
          <p:cNvSpPr txBox="1"/>
          <p:nvPr/>
        </p:nvSpPr>
        <p:spPr>
          <a:xfrm>
            <a:off x="5509686" y="720635"/>
            <a:ext cx="3691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Film:</a:t>
            </a:r>
          </a:p>
          <a:p>
            <a:endParaRPr lang="hu-HU" dirty="0"/>
          </a:p>
          <a:p>
            <a:r>
              <a:rPr lang="hu-HU" sz="1600" b="0" i="0" dirty="0">
                <a:effectLst/>
              </a:rPr>
              <a:t>Egri csillagok I– II. (1968) – Dobó István</a:t>
            </a:r>
            <a:endParaRPr lang="hu-HU" sz="1600" dirty="0"/>
          </a:p>
          <a:p>
            <a:endParaRPr lang="hu-HU" dirty="0"/>
          </a:p>
          <a:p>
            <a:r>
              <a:rPr lang="hu-HU" sz="1600" b="0" i="0" dirty="0">
                <a:effectLst/>
              </a:rPr>
              <a:t>Honfoglalás (1996) – Álmos</a:t>
            </a:r>
            <a:endParaRPr lang="hu-HU" sz="1600" dirty="0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74A27F82-1883-3527-018A-3F1FC27A1A01}"/>
              </a:ext>
            </a:extLst>
          </p:cNvPr>
          <p:cNvSpPr txBox="1"/>
          <p:nvPr/>
        </p:nvSpPr>
        <p:spPr>
          <a:xfrm>
            <a:off x="5509686" y="4107543"/>
            <a:ext cx="369181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Szinkron:</a:t>
            </a:r>
          </a:p>
          <a:p>
            <a:endParaRPr lang="hu-HU" dirty="0"/>
          </a:p>
          <a:p>
            <a:r>
              <a:rPr lang="hu-HU" sz="1600" b="0" i="0" dirty="0">
                <a:effectLst/>
              </a:rPr>
              <a:t>Hupikék </a:t>
            </a:r>
            <a:r>
              <a:rPr lang="hu-HU" sz="1600" b="0" i="0" dirty="0" err="1">
                <a:effectLst/>
              </a:rPr>
              <a:t>törpikék</a:t>
            </a:r>
            <a:r>
              <a:rPr lang="hu-HU" sz="1600" b="0" i="0" dirty="0">
                <a:effectLst/>
              </a:rPr>
              <a:t> (1981) rajzfilm – </a:t>
            </a:r>
            <a:r>
              <a:rPr lang="hu-HU" sz="1600" b="0" i="0" dirty="0" err="1">
                <a:effectLst/>
              </a:rPr>
              <a:t>Törpapa</a:t>
            </a:r>
            <a:r>
              <a:rPr lang="hu-HU" sz="1600" b="0" i="0" dirty="0">
                <a:effectLst/>
              </a:rPr>
              <a:t>, hang</a:t>
            </a:r>
            <a:endParaRPr lang="hu-HU" sz="1600" dirty="0"/>
          </a:p>
          <a:p>
            <a:endParaRPr lang="hu-HU" dirty="0"/>
          </a:p>
          <a:p>
            <a:r>
              <a:rPr lang="hu-HU" sz="1600" b="0" i="0" dirty="0">
                <a:effectLst/>
              </a:rPr>
              <a:t>Micimackó kalandjai (1977) rajzfilm – mesélő</a:t>
            </a:r>
            <a:endParaRPr lang="hu-HU" sz="1600" dirty="0"/>
          </a:p>
          <a:p>
            <a:endParaRPr lang="hu-HU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F4E6DF32-3D20-9D7B-6FD2-ED92068C2D04}"/>
              </a:ext>
            </a:extLst>
          </p:cNvPr>
          <p:cNvSpPr/>
          <p:nvPr/>
        </p:nvSpPr>
        <p:spPr>
          <a:xfrm rot="10800000">
            <a:off x="4934587" y="2371635"/>
            <a:ext cx="1747728" cy="105736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B31A2F83-2AFB-E94F-0D4C-9BD651484C7C}"/>
              </a:ext>
            </a:extLst>
          </p:cNvPr>
          <p:cNvSpPr/>
          <p:nvPr/>
        </p:nvSpPr>
        <p:spPr>
          <a:xfrm rot="5400000">
            <a:off x="5850781" y="2913627"/>
            <a:ext cx="1195341" cy="105954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06E8FAE4-0B16-4D02-A1A1-2A58A8E8E074}"/>
              </a:ext>
            </a:extLst>
          </p:cNvPr>
          <p:cNvSpPr/>
          <p:nvPr/>
        </p:nvSpPr>
        <p:spPr>
          <a:xfrm rot="5400000">
            <a:off x="10704285" y="-166914"/>
            <a:ext cx="1320801" cy="165463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F15DA197-142E-6561-7809-528C6C8A03F8}"/>
              </a:ext>
            </a:extLst>
          </p:cNvPr>
          <p:cNvSpPr/>
          <p:nvPr/>
        </p:nvSpPr>
        <p:spPr>
          <a:xfrm rot="10800000">
            <a:off x="9608457" y="566056"/>
            <a:ext cx="2003361" cy="121194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4" name="Kép 13" descr="A képen Emberi arc, ruházat, ember, személy látható&#10;&#10;Automatikusan generált leírás">
            <a:extLst>
              <a:ext uri="{FF2B5EF4-FFF2-40B4-BE49-F238E27FC236}">
                <a16:creationId xmlns:a16="http://schemas.microsoft.com/office/drawing/2014/main" id="{82ACF302-0D65-942C-70CC-910EA46BE5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430" y="3926882"/>
            <a:ext cx="3994256" cy="224676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032465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65181B7-8133-4EA7-9559-057377A31A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44F3DF82-B567-C214-AFB2-6CCD9C84D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835" y="4611486"/>
            <a:ext cx="4173417" cy="161151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3600"/>
              <a:t>díjai</a:t>
            </a:r>
          </a:p>
        </p:txBody>
      </p:sp>
      <p:pic>
        <p:nvPicPr>
          <p:cNvPr id="6" name="Kép helye 5" descr="A képen ruházat, személy, mikrofon, ember látható&#10;&#10;Automatikusan generált leírás">
            <a:extLst>
              <a:ext uri="{FF2B5EF4-FFF2-40B4-BE49-F238E27FC236}">
                <a16:creationId xmlns:a16="http://schemas.microsoft.com/office/drawing/2014/main" id="{0B47589A-6E90-59BC-5199-90594E1DA18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4" r="10513" b="-1"/>
          <a:stretch/>
        </p:blipFill>
        <p:spPr>
          <a:xfrm>
            <a:off x="1260308" y="1100329"/>
            <a:ext cx="3776470" cy="3168100"/>
          </a:xfrm>
          <a:custGeom>
            <a:avLst/>
            <a:gdLst/>
            <a:ahLst/>
            <a:cxnLst/>
            <a:rect l="l" t="t" r="r" b="b"/>
            <a:pathLst>
              <a:path w="3776470" h="3168100">
                <a:moveTo>
                  <a:pt x="1888235" y="0"/>
                </a:moveTo>
                <a:cubicBezTo>
                  <a:pt x="2931078" y="0"/>
                  <a:pt x="3776470" y="845392"/>
                  <a:pt x="3776470" y="1888235"/>
                </a:cubicBezTo>
                <a:lnTo>
                  <a:pt x="3776470" y="3168100"/>
                </a:lnTo>
                <a:lnTo>
                  <a:pt x="0" y="3168100"/>
                </a:lnTo>
                <a:lnTo>
                  <a:pt x="0" y="1888235"/>
                </a:lnTo>
                <a:cubicBezTo>
                  <a:pt x="0" y="845392"/>
                  <a:pt x="845392" y="0"/>
                  <a:pt x="1888235" y="0"/>
                </a:cubicBezTo>
                <a:close/>
              </a:path>
            </a:pathLst>
          </a:cu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7A4A8A3-3062-4846-8297-28B77B5078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97086" y="0"/>
            <a:ext cx="0" cy="68580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E0B4ABD-74AE-2C0E-895C-FF42C41764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618530" y="232229"/>
            <a:ext cx="5283180" cy="6429828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fontAlgn="base">
              <a:lnSpc>
                <a:spcPct val="100000"/>
              </a:lnSpc>
            </a:pPr>
            <a:r>
              <a:rPr lang="en-US" sz="2000" b="0" i="0" dirty="0" err="1">
                <a:effectLst/>
              </a:rPr>
              <a:t>Jászai</a:t>
            </a:r>
            <a:r>
              <a:rPr lang="en-US" sz="2000" b="0" i="0" dirty="0">
                <a:effectLst/>
              </a:rPr>
              <a:t> Mari-</a:t>
            </a:r>
            <a:r>
              <a:rPr lang="en-US" sz="2000" b="0" i="0" dirty="0" err="1">
                <a:effectLst/>
              </a:rPr>
              <a:t>díj</a:t>
            </a:r>
            <a:r>
              <a:rPr lang="en-US" sz="2000" b="0" i="0" dirty="0">
                <a:effectLst/>
              </a:rPr>
              <a:t> (1955, 1962)</a:t>
            </a:r>
          </a:p>
          <a:p>
            <a:pPr indent="-228600" fontAlgn="base">
              <a:lnSpc>
                <a:spcPct val="100000"/>
              </a:lnSpc>
            </a:pPr>
            <a:r>
              <a:rPr lang="en-US" sz="2000" b="0" i="0" dirty="0" err="1">
                <a:effectLst/>
              </a:rPr>
              <a:t>Filmkritikusok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díja</a:t>
            </a:r>
            <a:r>
              <a:rPr lang="en-US" sz="2000" b="0" i="0" dirty="0">
                <a:effectLst/>
              </a:rPr>
              <a:t> (1961, 1965)</a:t>
            </a:r>
          </a:p>
          <a:p>
            <a:pPr indent="-228600" fontAlgn="base">
              <a:lnSpc>
                <a:spcPct val="100000"/>
              </a:lnSpc>
            </a:pPr>
            <a:r>
              <a:rPr lang="en-US" sz="2000" b="0" i="0" dirty="0">
                <a:effectLst/>
              </a:rPr>
              <a:t>Kossuth-</a:t>
            </a:r>
            <a:r>
              <a:rPr lang="en-US" sz="2000" b="0" i="0" dirty="0" err="1">
                <a:effectLst/>
              </a:rPr>
              <a:t>díj</a:t>
            </a:r>
            <a:r>
              <a:rPr lang="en-US" sz="2000" b="0" i="0" dirty="0">
                <a:effectLst/>
              </a:rPr>
              <a:t> (1966)</a:t>
            </a:r>
          </a:p>
          <a:p>
            <a:pPr indent="-228600" fontAlgn="base">
              <a:lnSpc>
                <a:spcPct val="100000"/>
              </a:lnSpc>
            </a:pPr>
            <a:r>
              <a:rPr lang="en-US" sz="2000" b="0" i="0" dirty="0" err="1">
                <a:effectLst/>
              </a:rPr>
              <a:t>Érdemes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művész</a:t>
            </a:r>
            <a:r>
              <a:rPr lang="en-US" sz="2000" b="0" i="0" dirty="0">
                <a:effectLst/>
              </a:rPr>
              <a:t> (1970)</a:t>
            </a:r>
          </a:p>
          <a:p>
            <a:pPr indent="-228600" fontAlgn="base">
              <a:lnSpc>
                <a:spcPct val="100000"/>
              </a:lnSpc>
            </a:pPr>
            <a:r>
              <a:rPr lang="en-US" sz="2000" b="0" i="0" dirty="0" err="1">
                <a:effectLst/>
              </a:rPr>
              <a:t>Kiváló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művész</a:t>
            </a:r>
            <a:r>
              <a:rPr lang="en-US" sz="2000" b="0" i="0" dirty="0">
                <a:effectLst/>
              </a:rPr>
              <a:t> (1974)</a:t>
            </a:r>
          </a:p>
          <a:p>
            <a:pPr indent="-228600" fontAlgn="base">
              <a:lnSpc>
                <a:spcPct val="100000"/>
              </a:lnSpc>
            </a:pPr>
            <a:r>
              <a:rPr lang="en-US" sz="2000" b="0" i="0" dirty="0" err="1">
                <a:effectLst/>
              </a:rPr>
              <a:t>Kazinczy-díj</a:t>
            </a:r>
            <a:r>
              <a:rPr lang="en-US" sz="2000" b="0" i="0" dirty="0">
                <a:effectLst/>
              </a:rPr>
              <a:t> (1983)</a:t>
            </a:r>
          </a:p>
          <a:p>
            <a:pPr indent="-228600" fontAlgn="base">
              <a:lnSpc>
                <a:spcPct val="100000"/>
              </a:lnSpc>
            </a:pPr>
            <a:r>
              <a:rPr lang="en-US" sz="2000" b="0" i="0" dirty="0">
                <a:effectLst/>
              </a:rPr>
              <a:t>A </a:t>
            </a:r>
            <a:r>
              <a:rPr lang="en-US" sz="2000" b="0" i="0" dirty="0" err="1">
                <a:effectLst/>
              </a:rPr>
              <a:t>Nemzeti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Színház</a:t>
            </a:r>
            <a:r>
              <a:rPr lang="en-US" sz="2000" b="0" i="0" dirty="0">
                <a:effectLst/>
              </a:rPr>
              <a:t> </a:t>
            </a:r>
            <a:r>
              <a:rPr lang="en-US" sz="2000" b="0" i="0" dirty="0" err="1">
                <a:effectLst/>
              </a:rPr>
              <a:t>örökös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tagja</a:t>
            </a:r>
            <a:r>
              <a:rPr lang="en-US" sz="2000" b="0" i="0" dirty="0">
                <a:effectLst/>
              </a:rPr>
              <a:t> (1989)</a:t>
            </a:r>
          </a:p>
          <a:p>
            <a:pPr indent="-228600" fontAlgn="base">
              <a:lnSpc>
                <a:spcPct val="100000"/>
              </a:lnSpc>
            </a:pPr>
            <a:r>
              <a:rPr lang="en-US" sz="2000" b="0" i="0" dirty="0">
                <a:effectLst/>
              </a:rPr>
              <a:t>A Magyar </a:t>
            </a:r>
            <a:r>
              <a:rPr lang="en-US" sz="2000" b="0" i="0" dirty="0" err="1">
                <a:effectLst/>
              </a:rPr>
              <a:t>Köztársasági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Érdemrend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középkeresztje</a:t>
            </a:r>
            <a:r>
              <a:rPr lang="en-US" sz="2000" b="0" i="0" dirty="0">
                <a:effectLst/>
              </a:rPr>
              <a:t> (1992)</a:t>
            </a:r>
          </a:p>
          <a:p>
            <a:pPr indent="-228600" fontAlgn="base">
              <a:lnSpc>
                <a:spcPct val="100000"/>
              </a:lnSpc>
            </a:pPr>
            <a:r>
              <a:rPr lang="en-US" sz="2000" b="0" i="0" dirty="0">
                <a:effectLst/>
              </a:rPr>
              <a:t>Magyar </a:t>
            </a:r>
            <a:r>
              <a:rPr lang="en-US" sz="2000" b="0" i="0" dirty="0" err="1">
                <a:effectLst/>
              </a:rPr>
              <a:t>Örökség-díj</a:t>
            </a:r>
            <a:r>
              <a:rPr lang="en-US" sz="2000" b="0" i="0" dirty="0">
                <a:effectLst/>
              </a:rPr>
              <a:t> (1996)</a:t>
            </a:r>
          </a:p>
          <a:p>
            <a:pPr indent="-228600" fontAlgn="base">
              <a:lnSpc>
                <a:spcPct val="100000"/>
              </a:lnSpc>
            </a:pPr>
            <a:r>
              <a:rPr lang="en-US" sz="2000" b="0" i="0" dirty="0" err="1">
                <a:effectLst/>
              </a:rPr>
              <a:t>Örökös</a:t>
            </a:r>
            <a:r>
              <a:rPr lang="en-US" sz="2000" b="0" i="0" dirty="0">
                <a:effectLst/>
              </a:rPr>
              <a:t> tag a </a:t>
            </a:r>
            <a:r>
              <a:rPr lang="en-US" sz="2000" b="0" i="0" dirty="0" err="1">
                <a:effectLst/>
              </a:rPr>
              <a:t>Halhatatlanok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Társulatában</a:t>
            </a:r>
            <a:r>
              <a:rPr lang="en-US" sz="2000" b="0" i="0" dirty="0">
                <a:effectLst/>
              </a:rPr>
              <a:t> (1997)</a:t>
            </a:r>
          </a:p>
          <a:p>
            <a:pPr indent="-228600" fontAlgn="base">
              <a:lnSpc>
                <a:spcPct val="100000"/>
              </a:lnSpc>
            </a:pPr>
            <a:r>
              <a:rPr lang="en-US" sz="2000" b="0" i="0" dirty="0">
                <a:effectLst/>
              </a:rPr>
              <a:t>A Magyar </a:t>
            </a:r>
            <a:r>
              <a:rPr lang="en-US" sz="2000" b="0" i="0" dirty="0" err="1">
                <a:effectLst/>
              </a:rPr>
              <a:t>Köztársasági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Érdemrend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középkeresztje</a:t>
            </a:r>
            <a:r>
              <a:rPr lang="en-US" sz="2000" b="0" i="0" dirty="0">
                <a:effectLst/>
              </a:rPr>
              <a:t> a </a:t>
            </a:r>
            <a:r>
              <a:rPr lang="en-US" sz="2000" b="0" i="0" dirty="0" err="1">
                <a:effectLst/>
              </a:rPr>
              <a:t>csillaggal</a:t>
            </a:r>
            <a:r>
              <a:rPr lang="en-US" sz="2000" b="0" i="0" dirty="0">
                <a:effectLst/>
              </a:rPr>
              <a:t> /</a:t>
            </a:r>
            <a:r>
              <a:rPr lang="en-US" sz="2000" b="0" i="0" dirty="0" err="1">
                <a:effectLst/>
              </a:rPr>
              <a:t>polgári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tagozat</a:t>
            </a:r>
            <a:r>
              <a:rPr lang="en-US" sz="2000" b="0" i="0" dirty="0">
                <a:effectLst/>
              </a:rPr>
              <a:t>/ (1998)</a:t>
            </a:r>
          </a:p>
          <a:p>
            <a:pPr indent="-228600" fontAlgn="base">
              <a:lnSpc>
                <a:spcPct val="100000"/>
              </a:lnSpc>
            </a:pPr>
            <a:r>
              <a:rPr lang="en-US" sz="2000" b="0" i="0" dirty="0" err="1">
                <a:effectLst/>
              </a:rPr>
              <a:t>Sík</a:t>
            </a:r>
            <a:r>
              <a:rPr lang="en-US" sz="2000" b="0" i="0" dirty="0">
                <a:effectLst/>
              </a:rPr>
              <a:t> Ferenc-</a:t>
            </a:r>
            <a:r>
              <a:rPr lang="en-US" sz="2000" b="0" i="0" dirty="0" err="1">
                <a:effectLst/>
              </a:rPr>
              <a:t>emlékgyűrű</a:t>
            </a:r>
            <a:r>
              <a:rPr lang="en-US" sz="2000" b="0" i="0" dirty="0">
                <a:effectLst/>
              </a:rPr>
              <a:t> (1998)</a:t>
            </a:r>
          </a:p>
          <a:p>
            <a:pPr indent="-228600" fontAlgn="base">
              <a:lnSpc>
                <a:spcPct val="100000"/>
              </a:lnSpc>
            </a:pPr>
            <a:r>
              <a:rPr lang="en-US" sz="2000" b="0" i="0" dirty="0">
                <a:effectLst/>
              </a:rPr>
              <a:t>A </a:t>
            </a:r>
            <a:r>
              <a:rPr lang="en-US" sz="2000" b="0" i="0" dirty="0" err="1">
                <a:effectLst/>
              </a:rPr>
              <a:t>Nemzet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Színésze</a:t>
            </a:r>
            <a:r>
              <a:rPr lang="en-US" sz="2000" b="0" i="0" dirty="0">
                <a:effectLst/>
              </a:rPr>
              <a:t> (2000)</a:t>
            </a:r>
          </a:p>
          <a:p>
            <a:pPr indent="-228600">
              <a:lnSpc>
                <a:spcPct val="100000"/>
              </a:lnSpc>
            </a:pPr>
            <a:endParaRPr lang="en-US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46AF54DF-8235-B766-6700-E1E94C84D51D}"/>
              </a:ext>
            </a:extLst>
          </p:cNvPr>
          <p:cNvSpPr/>
          <p:nvPr/>
        </p:nvSpPr>
        <p:spPr>
          <a:xfrm rot="5400000">
            <a:off x="-250208" y="5189844"/>
            <a:ext cx="1981200" cy="169816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C6A0B19A-2300-2360-659D-24016A741B20}"/>
              </a:ext>
            </a:extLst>
          </p:cNvPr>
          <p:cNvSpPr/>
          <p:nvPr/>
        </p:nvSpPr>
        <p:spPr>
          <a:xfrm rot="10800000">
            <a:off x="771544" y="5500913"/>
            <a:ext cx="2915083" cy="121336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B4BE9032-ECFC-55A8-5744-DD0AD0282D71}"/>
              </a:ext>
            </a:extLst>
          </p:cNvPr>
          <p:cNvSpPr/>
          <p:nvPr/>
        </p:nvSpPr>
        <p:spPr>
          <a:xfrm rot="10800000">
            <a:off x="4549358" y="-63350"/>
            <a:ext cx="1747728" cy="105736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3F42BF99-D0B2-EB76-6CB4-5987FE43A422}"/>
              </a:ext>
            </a:extLst>
          </p:cNvPr>
          <p:cNvSpPr/>
          <p:nvPr/>
        </p:nvSpPr>
        <p:spPr>
          <a:xfrm rot="5400000">
            <a:off x="4600247" y="960172"/>
            <a:ext cx="2187198" cy="105954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22736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0">
            <a:extLst>
              <a:ext uri="{FF2B5EF4-FFF2-40B4-BE49-F238E27FC236}">
                <a16:creationId xmlns:a16="http://schemas.microsoft.com/office/drawing/2014/main" id="{41632296-55BF-450A-8C60-CC2336F5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5BDACC29-B99F-09AA-C0E6-7CF2504A0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8289" y="4570465"/>
            <a:ext cx="4173417" cy="174486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3600"/>
              <a:t>Bánk bán alakítása</a:t>
            </a:r>
          </a:p>
        </p:txBody>
      </p:sp>
      <p:pic>
        <p:nvPicPr>
          <p:cNvPr id="6" name="Tartalom helye 5" descr="A képen szöveg, ruházat, Emberi arc, monokróm látható&#10;&#10;Automatikusan generált leírás">
            <a:extLst>
              <a:ext uri="{FF2B5EF4-FFF2-40B4-BE49-F238E27FC236}">
                <a16:creationId xmlns:a16="http://schemas.microsoft.com/office/drawing/2014/main" id="{45524683-4C3F-2307-DD47-BB6E0C62F1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2785" y="1129512"/>
            <a:ext cx="2546518" cy="3149641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7A4A8A3-3062-4846-8297-28B77B5078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97086" y="0"/>
            <a:ext cx="0" cy="68580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B4A0C7C-95C7-5890-4DD3-004C1B55E2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0105" y="701379"/>
            <a:ext cx="5921827" cy="4953000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/>
            <a:r>
              <a:rPr lang="hu-HU" dirty="0"/>
              <a:t>„Sinkovits Imre Bánkja… attól a pillanattól kezdve, hogy megtudja miről vitáznak Petúr házában, egy a mai társadalmi valóságunkban alapvetően meglevő és nagyon is pozitív emberi magatartást állít elénk.” (Színház, 1975.)</a:t>
            </a:r>
          </a:p>
          <a:p>
            <a:pPr indent="-228600"/>
            <a:r>
              <a:rPr lang="hu-HU" dirty="0" err="1"/>
              <a:t>Sinkovtis</a:t>
            </a:r>
            <a:r>
              <a:rPr lang="hu-HU" dirty="0"/>
              <a:t> tökéletesen mutatja meg az ország sorsáért aggódó embert, aki az ellenkező véleményen lévő embert nem személyükben akarja legyőzni, hanem az elvi vitában akar győzni. </a:t>
            </a:r>
          </a:p>
          <a:p>
            <a:pPr indent="-228600"/>
            <a:r>
              <a:rPr lang="hu-HU" dirty="0"/>
              <a:t>A Melinda jelszó elhangzása után „Sinkovits Imre ebben a pillanatban belsőleg szenvedélyesen megmozdul, a töprengő, mérlegelő és az elvi harcot csak agyában és agyával lefolytatott Bánk minden porcikájával válik jelenlevővé.” (Színház, 1975.)</a:t>
            </a:r>
          </a:p>
          <a:p>
            <a:pPr indent="-228600"/>
            <a:r>
              <a:rPr lang="hu-HU" dirty="0"/>
              <a:t>„Sinkovits Imre a felszított féltékenységet és a Melindával történtekből eredő sérelmet, lelki kínt állítja jól elénk; Bánk „Magyar Ország Nagy-ura” vonását kevésbé.” (Színház, 1975.)</a:t>
            </a:r>
            <a:endParaRPr lang="en-US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A3CEEF0-3BC2-19B8-1C4D-77A1CE1BBB9C}"/>
              </a:ext>
            </a:extLst>
          </p:cNvPr>
          <p:cNvSpPr/>
          <p:nvPr/>
        </p:nvSpPr>
        <p:spPr>
          <a:xfrm rot="5400000">
            <a:off x="10906109" y="4766958"/>
            <a:ext cx="1981200" cy="169816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888F64A6-E533-3017-A238-2472EA6A8C86}"/>
              </a:ext>
            </a:extLst>
          </p:cNvPr>
          <p:cNvSpPr/>
          <p:nvPr/>
        </p:nvSpPr>
        <p:spPr>
          <a:xfrm rot="10800000">
            <a:off x="9885795" y="5976597"/>
            <a:ext cx="2323661" cy="98629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5E3049BC-B5BA-B648-486C-CCCE8FC1F7E5}"/>
              </a:ext>
            </a:extLst>
          </p:cNvPr>
          <p:cNvSpPr/>
          <p:nvPr/>
        </p:nvSpPr>
        <p:spPr>
          <a:xfrm rot="10800000">
            <a:off x="10734457" y="273246"/>
            <a:ext cx="2400967" cy="85626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D3935431-AD3D-D3E6-E677-919684058578}"/>
              </a:ext>
            </a:extLst>
          </p:cNvPr>
          <p:cNvSpPr/>
          <p:nvPr/>
        </p:nvSpPr>
        <p:spPr>
          <a:xfrm rot="5400000">
            <a:off x="10568630" y="563827"/>
            <a:ext cx="2187198" cy="105954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46629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A4651BF-3BAF-5F11-FBD3-0D0A947328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6779" y="337867"/>
            <a:ext cx="8816632" cy="944879"/>
          </a:xfrm>
        </p:spPr>
        <p:txBody>
          <a:bodyPr>
            <a:normAutofit/>
          </a:bodyPr>
          <a:lstStyle/>
          <a:p>
            <a:r>
              <a:rPr lang="hu-HU" sz="3500" dirty="0"/>
              <a:t>források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C943200-191C-CECD-0B72-D0D756C2F3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6779" y="1661160"/>
            <a:ext cx="8816632" cy="3128554"/>
          </a:xfrm>
        </p:spPr>
        <p:txBody>
          <a:bodyPr/>
          <a:lstStyle/>
          <a:p>
            <a:r>
              <a:rPr lang="hu-HU" dirty="0">
                <a:hlinkClick r:id="rId2"/>
              </a:rPr>
              <a:t>https://szinhaz.net/wp-content/uploads/pdf/1975_07.pdf</a:t>
            </a:r>
            <a:r>
              <a:rPr lang="hu-HU" dirty="0"/>
              <a:t> </a:t>
            </a:r>
          </a:p>
          <a:p>
            <a:r>
              <a:rPr lang="hu-HU" dirty="0">
                <a:hlinkClick r:id="rId3"/>
              </a:rPr>
              <a:t>https://mmakademia.hu/mobil-munkassag/-/record/MMA22077</a:t>
            </a:r>
            <a:r>
              <a:rPr lang="hu-HU" dirty="0"/>
              <a:t> </a:t>
            </a:r>
          </a:p>
          <a:p>
            <a:r>
              <a:rPr lang="hu-HU" dirty="0">
                <a:hlinkClick r:id="rId4"/>
              </a:rPr>
              <a:t>https://magyarnemzet.hu/kultura/2021/09/sinkovits-imre-eletenek-utolso-estejen-is-jatszott-a-nemzeti-szinhazban</a:t>
            </a:r>
            <a:r>
              <a:rPr lang="hu-HU" dirty="0"/>
              <a:t> </a:t>
            </a:r>
          </a:p>
          <a:p>
            <a:r>
              <a:rPr lang="hu-HU" dirty="0">
                <a:hlinkClick r:id="rId5"/>
              </a:rPr>
              <a:t>https://nemzetiszinhaz.hu/muvesz/sinkovits-imre/munkassaga</a:t>
            </a:r>
            <a:r>
              <a:rPr lang="hu-HU" dirty="0"/>
              <a:t> 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A37CD4A0-0668-3458-D998-F4EE435C3D70}"/>
              </a:ext>
            </a:extLst>
          </p:cNvPr>
          <p:cNvSpPr/>
          <p:nvPr/>
        </p:nvSpPr>
        <p:spPr>
          <a:xfrm rot="5400000">
            <a:off x="7493726" y="4319044"/>
            <a:ext cx="1981200" cy="169816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1F116104-D839-68CE-7E81-1F0662530696}"/>
              </a:ext>
            </a:extLst>
          </p:cNvPr>
          <p:cNvSpPr/>
          <p:nvPr/>
        </p:nvSpPr>
        <p:spPr>
          <a:xfrm rot="10800000">
            <a:off x="6638098" y="4487929"/>
            <a:ext cx="2323661" cy="98629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230EC3DE-421F-5822-4039-739DC59E73E1}"/>
              </a:ext>
            </a:extLst>
          </p:cNvPr>
          <p:cNvSpPr/>
          <p:nvPr/>
        </p:nvSpPr>
        <p:spPr>
          <a:xfrm rot="5400000">
            <a:off x="9588286" y="1400837"/>
            <a:ext cx="2049520" cy="255927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C17626B7-2CE0-1048-6375-271649F2B918}"/>
              </a:ext>
            </a:extLst>
          </p:cNvPr>
          <p:cNvSpPr/>
          <p:nvPr/>
        </p:nvSpPr>
        <p:spPr>
          <a:xfrm rot="16200000">
            <a:off x="10040380" y="556566"/>
            <a:ext cx="1842049" cy="14276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28917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ArchwayVTI">
  <a:themeElements>
    <a:clrScheme name="Custom 1">
      <a:dk1>
        <a:sysClr val="windowText" lastClr="000000"/>
      </a:dk1>
      <a:lt1>
        <a:sysClr val="window" lastClr="FFFFFF"/>
      </a:lt1>
      <a:dk2>
        <a:srgbClr val="2E3A3C"/>
      </a:dk2>
      <a:lt2>
        <a:srgbClr val="EDE9E7"/>
      </a:lt2>
      <a:accent1>
        <a:srgbClr val="898470"/>
      </a:accent1>
      <a:accent2>
        <a:srgbClr val="7A8773"/>
      </a:accent2>
      <a:accent3>
        <a:srgbClr val="8C845E"/>
      </a:accent3>
      <a:accent4>
        <a:srgbClr val="9F7E56"/>
      </a:accent4>
      <a:accent5>
        <a:srgbClr val="9B7E69"/>
      </a:accent5>
      <a:accent6>
        <a:srgbClr val="AA7862"/>
      </a:accent6>
      <a:hlink>
        <a:srgbClr val="7A8773"/>
      </a:hlink>
      <a:folHlink>
        <a:srgbClr val="9F7E56"/>
      </a:folHlink>
    </a:clrScheme>
    <a:fontScheme name="Archway">
      <a:majorFont>
        <a:latin typeface="Felix Titling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wayVTI" id="{309F1D27-9968-4F93-BA7C-3666A757FD2E}" vid="{76D8E8FD-8787-4E56-A14A-C28BF58ABEE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3431</TotalTime>
  <Words>406</Words>
  <Application>Microsoft Office PowerPoint</Application>
  <PresentationFormat>Szélesvásznú</PresentationFormat>
  <Paragraphs>53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0" baseType="lpstr">
      <vt:lpstr>Arial</vt:lpstr>
      <vt:lpstr>Felix Titling</vt:lpstr>
      <vt:lpstr>Goudy Old Style</vt:lpstr>
      <vt:lpstr>ArchwayVTI</vt:lpstr>
      <vt:lpstr>Sinkovits Imre</vt:lpstr>
      <vt:lpstr>Életrajza </vt:lpstr>
      <vt:lpstr>Főbb szerepei</vt:lpstr>
      <vt:lpstr>díjai</vt:lpstr>
      <vt:lpstr>Bánk bán alakítása</vt:lpstr>
      <vt:lpstr>források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Sinkovits Imre</dc:title>
  <dc:creator>Maja Szőke</dc:creator>
  <cp:lastModifiedBy>Pintérné Németh Andrea</cp:lastModifiedBy>
  <cp:revision>3</cp:revision>
  <dcterms:created xsi:type="dcterms:W3CDTF">2024-04-05T10:16:09Z</dcterms:created>
  <dcterms:modified xsi:type="dcterms:W3CDTF">2024-04-07T20:48:36Z</dcterms:modified>
</cp:coreProperties>
</file>